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Prata" pitchFamily="2" charset="0"/>
      <p:regular r:id="rId15"/>
    </p:embeddedFont>
    <p:embeddedFont>
      <p:font typeface="Raleway" panose="02000000000000000000" pitchFamily="2" charset="0"/>
      <p:regular r:id="rId16"/>
      <p:bold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A0A0A"/>
    <a:srgbClr val="232323"/>
    <a:srgbClr val="E4E3E2"/>
    <a:srgbClr val="30344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42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25.jpg" /><Relationship Id="rId4" Type="http://schemas.openxmlformats.org/officeDocument/2006/relationships/image" Target="../media/image2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microsoft.com/office/2007/relationships/hdphoto" Target="../media/hdphoto1.wdp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247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Winning the Oscars: The Role of Prescriptive Analytics &amp; Operations Research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4847749"/>
            <a:ext cx="6935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Case Study of Everything Everywhere All at Once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5422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Data Turned an Underdog into a Champion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93790" y="6046886"/>
            <a:ext cx="29988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By Vijay Rangaswamy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5676"/>
            <a:ext cx="732365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Final Push and Victory (March 2023)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28195"/>
            <a:ext cx="9385221" cy="405496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6881" y="5449014"/>
            <a:ext cx="4618911" cy="1959704"/>
          </a:xfrm>
          <a:prstGeom prst="roundRect">
            <a:avLst>
              <a:gd name="adj" fmla="val 127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5" name="Text 2"/>
          <p:cNvSpPr/>
          <p:nvPr/>
        </p:nvSpPr>
        <p:spPr>
          <a:xfrm>
            <a:off x="941189" y="559641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Final Strategy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41189" y="5915144"/>
            <a:ext cx="43241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March 4, 2023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PGA win secured frontrunner status.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41189" y="6239232"/>
            <a:ext cx="43241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March 5-7, 2023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Last Academy screenings targeted late voters; models predicted 90%-win probability.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41189" y="6799064"/>
            <a:ext cx="43241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A24 emphasized universal themes to broaden appeal.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560100" y="5449014"/>
            <a:ext cx="4618911" cy="1959704"/>
          </a:xfrm>
          <a:prstGeom prst="roundRect">
            <a:avLst>
              <a:gd name="adj" fmla="val 127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0" name="Text 7"/>
          <p:cNvSpPr/>
          <p:nvPr/>
        </p:nvSpPr>
        <p:spPr>
          <a:xfrm>
            <a:off x="5707499" y="559641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Oscar Night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707499" y="5915144"/>
            <a:ext cx="43241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March 12, 2023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EEAAO won Best Picture and six other awards, including Best Director and acting awards.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707499" y="6666309"/>
            <a:ext cx="43241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Historic wins: Yeoh, first Asian Best Actress; A24 swept top categories.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93790" y="7530465"/>
            <a:ext cx="93852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Closing Stat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EEAAO's $14M budget yielded $140M gross—a 10x return.</a:t>
            </a:r>
            <a:endParaRPr lang="en-US" sz="1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773" y="-10228"/>
            <a:ext cx="4083627" cy="8229600"/>
          </a:xfrm>
          <a:prstGeom prst="rect">
            <a:avLst/>
          </a:prstGeom>
        </p:spPr>
      </p:pic>
      <p:pic>
        <p:nvPicPr>
          <p:cNvPr id="15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88567" y="2483427"/>
            <a:ext cx="3639547" cy="3667461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91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2952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Prescriptive Analytics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756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EEAAO's success hinged on key guild awards. Data became a winning playbook, demonstrating that a SAG Ensemble nomination boosted win odds by 10-15%.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94691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80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Operations Research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budgets ($14M) can be maximized to beat big spenders (10x return). OR allowed for optimal allocation, reallocating $1M to Academy events and $500K to final ads.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194691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Analytics can revolutionize traditional fields like Oscar campaigns. The success of EEAAO demonstrates the potential to revolutionize traditional fields.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74EBB0-F5E6-B2D2-5A6C-657AF4808F98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hope you enjoyed learning about the power of data!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 your next campaign be an Oscar winner!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572"/>
            <a:ext cx="11793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the Oscars and Best Picture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298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73962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the Oscars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8710"/>
            <a:ext cx="30054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Academy Awards, started in 1929, are the film industry's top honors. The Best Picture award celebrates excellence in storytelling, direction, acting, and production.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93298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07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Voting Body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56438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AMPAS has about 9,921 voters from 17 branches. Since 2016, membership has become more diverse, including more women, people of color, and international filmmakers.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93298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07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Voting System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456438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Picture uses a preferential ballot system. Voters rank up to 10 films. Ballots are tallied by eliminating films with few #1 votes and reassigning them until one film has a majority.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93298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07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56438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Winning Best Picture needs strategic campaigning to appeal to a large, diverse voting body, favoring films with wide support.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1AC8E-033E-8CFD-F6BC-0664DEA23ACD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084"/>
            <a:ext cx="55804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Best Picture Matters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579364"/>
            <a:ext cx="408265" cy="47982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5" name="Text 2"/>
          <p:cNvSpPr/>
          <p:nvPr/>
        </p:nvSpPr>
        <p:spPr>
          <a:xfrm>
            <a:off x="861774" y="17473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83506" y="17133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Prestige and Legacy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3506" y="2105620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Best Picture win immortalizes films in cinematic history, becoming cultural touchstones studied in film schools.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93790" y="3000137"/>
            <a:ext cx="408265" cy="54221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9" name="Text 6"/>
          <p:cNvSpPr/>
          <p:nvPr/>
        </p:nvSpPr>
        <p:spPr>
          <a:xfrm>
            <a:off x="861775" y="3205787"/>
            <a:ext cx="260926" cy="245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383506" y="30716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Impact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83506" y="3464004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win boosts box office revenue significantly. Smaller films see even greater proportional gains in revenue.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383506" y="4153376"/>
            <a:ext cx="6966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Streaming and DVD sales also spike.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793790" y="4790129"/>
            <a:ext cx="408265" cy="44731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4" name="Text 11"/>
          <p:cNvSpPr/>
          <p:nvPr/>
        </p:nvSpPr>
        <p:spPr>
          <a:xfrm>
            <a:off x="835703" y="4936325"/>
            <a:ext cx="32891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383506" y="4829175"/>
            <a:ext cx="23117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Career Advancement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83506" y="5221486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Filmmakers gain industry leverage, leading to more opportunities. Actors often secure bigger roles after winning.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1383506" y="5910858"/>
            <a:ext cx="6966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Studios secure funding for future projects more easily.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793790" y="6390410"/>
            <a:ext cx="408265" cy="54212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9" name="Text 16"/>
          <p:cNvSpPr/>
          <p:nvPr/>
        </p:nvSpPr>
        <p:spPr>
          <a:xfrm>
            <a:off x="861774" y="655832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1383506" y="658665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Studio Benefits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383506" y="6978968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Studios enhance their reputation, rivaling larger studios. A win validates risky investments, encouraging innovative projects.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6275189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Prescriptive Analytics?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08719" y="1489948"/>
            <a:ext cx="13130749" cy="809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Definition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Prescriptive analytics recommends actions to achieve desired results, integrating data and optimization algorithms.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09295" y="1880137"/>
            <a:ext cx="9974049" cy="545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Gathers diverse data (e.g., past Oscar winners), analyzes using machine learning to find patterns,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and recommends strategies (e.g., target voters).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38" y="2767919"/>
            <a:ext cx="2153007" cy="976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16619" y="3150210"/>
            <a:ext cx="238244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285899" y="2915684"/>
            <a:ext cx="192476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298877" y="3294743"/>
            <a:ext cx="192476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Actionable strategies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213985" y="3815410"/>
            <a:ext cx="8625483" cy="11430"/>
          </a:xfrm>
          <a:prstGeom prst="roundRect">
            <a:avLst>
              <a:gd name="adj" fmla="val 222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35" y="3873028"/>
            <a:ext cx="4306014" cy="9764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33825" y="4133850"/>
            <a:ext cx="238244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6492419" y="3944530"/>
            <a:ext cx="1979295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6462236" y="4347507"/>
            <a:ext cx="197929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models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248281" y="4866858"/>
            <a:ext cx="7548920" cy="11430"/>
          </a:xfrm>
          <a:prstGeom prst="roundRect">
            <a:avLst>
              <a:gd name="adj" fmla="val 222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69" y="4986814"/>
            <a:ext cx="6459022" cy="97643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934317" y="5245416"/>
            <a:ext cx="238244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451883" y="5102238"/>
            <a:ext cx="158186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dirty="0"/>
          </a:p>
        </p:txBody>
      </p:sp>
      <p:sp>
        <p:nvSpPr>
          <p:cNvPr id="18" name="Text 13"/>
          <p:cNvSpPr/>
          <p:nvPr/>
        </p:nvSpPr>
        <p:spPr>
          <a:xfrm>
            <a:off x="7451884" y="5437882"/>
            <a:ext cx="158186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Diverse inputs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735756-70C7-0099-C0EF-4EC2D221ACFE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9" name="Shape 14"/>
          <p:cNvSpPr/>
          <p:nvPr/>
        </p:nvSpPr>
        <p:spPr>
          <a:xfrm>
            <a:off x="708719" y="6519551"/>
            <a:ext cx="6439614" cy="1499516"/>
          </a:xfrm>
          <a:prstGeom prst="roundRect">
            <a:avLst>
              <a:gd name="adj" fmla="val 127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20" name="Text 15"/>
          <p:cNvSpPr/>
          <p:nvPr/>
        </p:nvSpPr>
        <p:spPr>
          <a:xfrm>
            <a:off x="823436" y="6738598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Oscar Example</a:t>
            </a:r>
            <a:endParaRPr lang="en-US" dirty="0"/>
          </a:p>
        </p:txBody>
      </p:sp>
      <p:sp>
        <p:nvSpPr>
          <p:cNvPr id="22" name="Shape 17"/>
          <p:cNvSpPr/>
          <p:nvPr/>
        </p:nvSpPr>
        <p:spPr>
          <a:xfrm>
            <a:off x="7482067" y="6052185"/>
            <a:ext cx="6439614" cy="1993463"/>
          </a:xfrm>
          <a:prstGeom prst="roundRect">
            <a:avLst>
              <a:gd name="adj" fmla="val 127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21" name="Text 16"/>
          <p:cNvSpPr/>
          <p:nvPr/>
        </p:nvSpPr>
        <p:spPr>
          <a:xfrm>
            <a:off x="790932" y="7193432"/>
            <a:ext cx="6100763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DGA award winners have an 80% chance of winning Best Picture (e.g., </a:t>
            </a:r>
            <a:r>
              <a:rPr lang="en-US" sz="14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Nomadland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). Prescriptive analytics advises prioritizing DGA outreach.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7569398" y="6184583"/>
            <a:ext cx="300763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Contrast with Other Analytics</a:t>
            </a:r>
            <a:endParaRPr lang="en-US" dirty="0"/>
          </a:p>
        </p:txBody>
      </p:sp>
      <p:sp>
        <p:nvSpPr>
          <p:cNvPr id="24" name="Text 19"/>
          <p:cNvSpPr/>
          <p:nvPr/>
        </p:nvSpPr>
        <p:spPr>
          <a:xfrm>
            <a:off x="7569398" y="6548439"/>
            <a:ext cx="610076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Descriptive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"What happened?" (e.g., EEAAO won 7 Oscars).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7569398" y="6846332"/>
            <a:ext cx="6100763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"What might happen?" (e.g., EEAAO has a 20% chance based on buzz).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7569398" y="7442120"/>
            <a:ext cx="610076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Prescriptive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"What should we do?" (e.g., Focus on guild awards).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5611"/>
            <a:ext cx="9682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Operations Research (OR)?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8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Definition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Operations Research (OR) uses math modeling to solve complex decisions.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607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49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4027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use of resources. Allocate budget to maximize voter reach (e.g., screenings, ads).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85607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5221" y="3649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Decision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85221" y="4140279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Weigh risks and benefits, like early vs. late release.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121235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1020604" y="534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Oscar Application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20604" y="5838468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A24 could prioritize high-ROI activities—e.g., guild screenings over TV ads. Spend on DGA, SAG, and trade ads for impact.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8667" y="5121235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7655481" y="5348049"/>
            <a:ext cx="301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Precedent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55481" y="583846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Political campaigns use OR to target voters; Oscar campaigns mirror this by targeting Academy branches.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B6B946-26FA-5B27-6148-0A1605EB9F9B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061"/>
            <a:ext cx="764714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Role of Data in Oscar Campaigns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476863" y="20788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Historical Trends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90" y="2446615"/>
            <a:ext cx="480953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Oscar data reveals patterns: dramas often win, but comedies and sci-fi can succeed (e.g., </a:t>
            </a:r>
            <a:r>
              <a:rPr lang="en-US" sz="14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Annie Hall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19" y="1742837"/>
            <a:ext cx="3423642" cy="34236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26962" y="20788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Guild Awards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026962" y="2446615"/>
            <a:ext cx="480964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DGA, PGA, and SAG wins are strong predictors, aligning with Best Picture 75% of the time since 2000.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319" y="1742837"/>
            <a:ext cx="3423642" cy="34236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26962" y="39182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Film Metrics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9026962" y="4286012"/>
            <a:ext cx="480964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Box office success ($100M+), critical acclaim (80+ Metacritic), and festival buzz (e.g., Sundance, TIFF) indicate voter appeal.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319" y="1742837"/>
            <a:ext cx="3423642" cy="34236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76863" y="39182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Voter Demographics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793790" y="4286012"/>
            <a:ext cx="480953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Actors (25% of voters) favor performance-driven films; younger, diverse members boost unconventional picks.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319" y="1742837"/>
            <a:ext cx="3423642" cy="3423642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793790" y="5357813"/>
            <a:ext cx="6436400" cy="2000607"/>
          </a:xfrm>
          <a:prstGeom prst="roundRect">
            <a:avLst>
              <a:gd name="adj" fmla="val 127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16" name="Text 10"/>
          <p:cNvSpPr/>
          <p:nvPr/>
        </p:nvSpPr>
        <p:spPr>
          <a:xfrm>
            <a:off x="963811" y="552783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Value of Data</a:t>
            </a:r>
            <a:endParaRPr lang="en-US" dirty="0"/>
          </a:p>
        </p:txBody>
      </p:sp>
      <p:sp>
        <p:nvSpPr>
          <p:cNvPr id="17" name="Text 11"/>
          <p:cNvSpPr/>
          <p:nvPr/>
        </p:nvSpPr>
        <p:spPr>
          <a:xfrm>
            <a:off x="963811" y="5895618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success factors: 80% of Best Picture winners since 2000 won a major guild award.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963811" y="6542008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Enables targeting: Sway the Actors Branch (largest bloc) with ensemble casts.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963811" y="6916222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guesswork: Prioritize resources based on evidence, not intuition.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7400211" y="5357813"/>
            <a:ext cx="6436400" cy="2000607"/>
          </a:xfrm>
          <a:prstGeom prst="roundRect">
            <a:avLst>
              <a:gd name="adj" fmla="val 127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000"/>
          </a:p>
        </p:txBody>
      </p:sp>
      <p:sp>
        <p:nvSpPr>
          <p:cNvPr id="21" name="Text 15"/>
          <p:cNvSpPr/>
          <p:nvPr/>
        </p:nvSpPr>
        <p:spPr>
          <a:xfrm>
            <a:off x="7570232" y="552783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Case Example</a:t>
            </a:r>
            <a:endParaRPr lang="en-US" dirty="0"/>
          </a:p>
        </p:txBody>
      </p:sp>
      <p:sp>
        <p:nvSpPr>
          <p:cNvPr id="22" name="Text 16"/>
          <p:cNvSpPr/>
          <p:nvPr/>
        </p:nvSpPr>
        <p:spPr>
          <a:xfrm>
            <a:off x="7570232" y="5895618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Argo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(2012) focused on PGA/SAG, winning Best Picture without a Best Director nod.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7570232" y="6542008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Insight: Data transforms Oscar campaigns into a science, leveling the field for films like EEAAO.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6406F-AA2E-4992-167F-641998787EC6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7284ACA-B9D5-FFE5-60DB-F17845A4ACEF}"/>
              </a:ext>
            </a:extLst>
          </p:cNvPr>
          <p:cNvSpPr/>
          <p:nvPr/>
        </p:nvSpPr>
        <p:spPr>
          <a:xfrm>
            <a:off x="12786933" y="7724537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02873" y="0"/>
            <a:ext cx="4027527" cy="8229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 0"/>
          <p:cNvSpPr/>
          <p:nvPr/>
        </p:nvSpPr>
        <p:spPr>
          <a:xfrm>
            <a:off x="793790" y="688419"/>
            <a:ext cx="780371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EEAAO - The Starting Point (Summer 2022)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5478780" y="1370290"/>
            <a:ext cx="15240" cy="3835003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5" name="Shape 2"/>
          <p:cNvSpPr/>
          <p:nvPr/>
        </p:nvSpPr>
        <p:spPr>
          <a:xfrm>
            <a:off x="4893588" y="1694378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6" name="Shape 3"/>
          <p:cNvSpPr/>
          <p:nvPr/>
        </p:nvSpPr>
        <p:spPr>
          <a:xfrm>
            <a:off x="5320546" y="1536144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7" name="Text 4"/>
          <p:cNvSpPr/>
          <p:nvPr/>
        </p:nvSpPr>
        <p:spPr>
          <a:xfrm>
            <a:off x="2906316" y="151769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Film Overview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93790" y="1836420"/>
            <a:ext cx="39554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Released March 25, 2022, EEAAO is a $14.3M indie sci-fi comedy by the Daniels, produced by A24.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637014" y="2431494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1" name="Shape 8"/>
          <p:cNvSpPr/>
          <p:nvPr/>
        </p:nvSpPr>
        <p:spPr>
          <a:xfrm>
            <a:off x="5320546" y="2273260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2" name="Text 9"/>
          <p:cNvSpPr/>
          <p:nvPr/>
        </p:nvSpPr>
        <p:spPr>
          <a:xfrm>
            <a:off x="6223516" y="22548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 Challenges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223516" y="2573536"/>
            <a:ext cx="39554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Budget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$3-5M campaign budget vs. competitors' $10-20M.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23516" y="3133368"/>
            <a:ext cx="39554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Genre Bias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Sci-fi comedies rarely win Best Picture.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23516" y="3457456"/>
            <a:ext cx="39554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Competition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Heavyweights like </a:t>
            </a:r>
            <a:r>
              <a:rPr lang="en-US" sz="14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Gun: Maverick.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4893588" y="3722370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7" name="Shape 14"/>
          <p:cNvSpPr/>
          <p:nvPr/>
        </p:nvSpPr>
        <p:spPr>
          <a:xfrm>
            <a:off x="5320546" y="3564136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8" name="Text 15"/>
          <p:cNvSpPr/>
          <p:nvPr/>
        </p:nvSpPr>
        <p:spPr>
          <a:xfrm>
            <a:off x="2906316" y="35456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Analysis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793790" y="3864412"/>
            <a:ext cx="39554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A24 analyzed historical data: Indie films with guild wins often defied odds.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93790" y="4424243"/>
            <a:ext cx="39554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 models gave EEAAO 15-20% Best Picture odds in June 2022, citing its $100M box office.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793790" y="5371148"/>
            <a:ext cx="9385221" cy="1173361"/>
          </a:xfrm>
          <a:prstGeom prst="roundRect">
            <a:avLst>
              <a:gd name="adj" fmla="val 188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22" name="Text 19"/>
          <p:cNvSpPr/>
          <p:nvPr/>
        </p:nvSpPr>
        <p:spPr>
          <a:xfrm>
            <a:off x="941189" y="55185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Prescriptive Insight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941189" y="5837277"/>
            <a:ext cx="90904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Recommendation: Focus on guild awards to build credibility among Academy voters.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941189" y="6161365"/>
            <a:ext cx="90904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Strategy: Host targeted screenings and Q&amp;As.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793790" y="6691908"/>
            <a:ext cx="9385221" cy="849273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26" name="Text 23"/>
          <p:cNvSpPr/>
          <p:nvPr/>
        </p:nvSpPr>
        <p:spPr>
          <a:xfrm>
            <a:off x="941189" y="683930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 Application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941189" y="7158038"/>
            <a:ext cx="90904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Budget optimization: Allocated 50% ($1.5-2.5M) to guild events, 30% to trade ads, 20% to social media.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681633"/>
            <a:ext cx="8395216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Building Momentum - Guild Campaigns (Fall 2022)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6401" y="1203440"/>
            <a:ext cx="13157359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A24 strategically amplified buzz for EEAAO through targeted guild campaigns. Key events and budget allocations fueled growing industry recognition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 set the stage for awards season.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1755219"/>
            <a:ext cx="1890832" cy="11685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6521" y="3094792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Guild Screenings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36521" y="3390543"/>
            <a:ext cx="3135392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50+ screenings highlighted innovative direction and cast versatility.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57" y="1755219"/>
            <a:ext cx="1890951" cy="11685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77057" y="3094792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Intimate Q&amp;As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4077057" y="3390543"/>
            <a:ext cx="313551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Yeoh, Quan, and Hsu targeted Actors/Directors Branches, emphasizing emotional stories.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13" y="1755219"/>
            <a:ext cx="1890951" cy="11685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7713" y="3094792"/>
            <a:ext cx="222158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Media Amplification</a:t>
            </a:r>
            <a:endParaRPr lang="en-US" dirty="0"/>
          </a:p>
        </p:txBody>
      </p:sp>
      <p:sp>
        <p:nvSpPr>
          <p:cNvPr id="12" name="Text 7"/>
          <p:cNvSpPr/>
          <p:nvPr/>
        </p:nvSpPr>
        <p:spPr>
          <a:xfrm>
            <a:off x="7417713" y="3390543"/>
            <a:ext cx="313551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Viral clips and memes engaged younger Academy voters.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8368" y="1755219"/>
            <a:ext cx="1890951" cy="11685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58368" y="3094792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Recognition</a:t>
            </a: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10758368" y="3390543"/>
            <a:ext cx="313551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Award nominations and guild shortlists indicated industry traction.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839033" y="4474363"/>
            <a:ext cx="6476048" cy="451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50+</a:t>
            </a:r>
            <a:endParaRPr lang="en-US" sz="4400" dirty="0"/>
          </a:p>
        </p:txBody>
      </p:sp>
      <p:sp>
        <p:nvSpPr>
          <p:cNvPr id="17" name="Text 11"/>
          <p:cNvSpPr/>
          <p:nvPr/>
        </p:nvSpPr>
        <p:spPr>
          <a:xfrm>
            <a:off x="3119557" y="5022829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Guild Screenings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853050" y="5323597"/>
            <a:ext cx="647604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Nationwide events targeting key voting groups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7452563" y="4474363"/>
            <a:ext cx="6476167" cy="451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$1M</a:t>
            </a:r>
            <a:endParaRPr lang="en-US" sz="4400" dirty="0"/>
          </a:p>
        </p:txBody>
      </p:sp>
      <p:sp>
        <p:nvSpPr>
          <p:cNvPr id="20" name="Text 14"/>
          <p:cNvSpPr/>
          <p:nvPr/>
        </p:nvSpPr>
        <p:spPr>
          <a:xfrm>
            <a:off x="9835658" y="5022829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Screening Budget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7417653" y="5323597"/>
            <a:ext cx="6476167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allocation for maximum impact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3889" y="5978721"/>
            <a:ext cx="6476048" cy="451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$750K</a:t>
            </a:r>
            <a:endParaRPr lang="en-US" sz="4400" dirty="0"/>
          </a:p>
        </p:txBody>
      </p:sp>
      <p:sp>
        <p:nvSpPr>
          <p:cNvPr id="23" name="Text 17"/>
          <p:cNvSpPr/>
          <p:nvPr/>
        </p:nvSpPr>
        <p:spPr>
          <a:xfrm>
            <a:off x="3119557" y="6558195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Trade Ads</a:t>
            </a:r>
            <a:endParaRPr lang="en-US" dirty="0"/>
          </a:p>
        </p:txBody>
      </p:sp>
      <p:sp>
        <p:nvSpPr>
          <p:cNvPr id="24" name="Text 18"/>
          <p:cNvSpPr/>
          <p:nvPr/>
        </p:nvSpPr>
        <p:spPr>
          <a:xfrm>
            <a:off x="736521" y="6853946"/>
            <a:ext cx="647604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Variety/THR campaign investment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7452563" y="5978721"/>
            <a:ext cx="6476167" cy="451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$500K</a:t>
            </a:r>
            <a:endParaRPr lang="en-US" sz="4400" dirty="0"/>
          </a:p>
        </p:txBody>
      </p:sp>
      <p:sp>
        <p:nvSpPr>
          <p:cNvPr id="26" name="Text 20"/>
          <p:cNvSpPr/>
          <p:nvPr/>
        </p:nvSpPr>
        <p:spPr>
          <a:xfrm>
            <a:off x="9800749" y="6558195"/>
            <a:ext cx="1709976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Media</a:t>
            </a: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7417713" y="6857281"/>
            <a:ext cx="6476167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Twitter/Instagram campaign spend</a:t>
            </a:r>
            <a:endParaRPr lang="en-US" sz="1400" dirty="0"/>
          </a:p>
        </p:txBody>
      </p:sp>
      <p:sp>
        <p:nvSpPr>
          <p:cNvPr id="28" name="Text 22"/>
          <p:cNvSpPr/>
          <p:nvPr/>
        </p:nvSpPr>
        <p:spPr>
          <a:xfrm>
            <a:off x="736519" y="7329130"/>
            <a:ext cx="1315735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 in Action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Optimized budget across channels; simulations predicted a SAG Ensemble nomination would boost odds by 10-15%.</a:t>
            </a:r>
            <a:endParaRPr lang="en-US" sz="1400" dirty="0"/>
          </a:p>
        </p:txBody>
      </p:sp>
      <p:sp>
        <p:nvSpPr>
          <p:cNvPr id="29" name="Text 23"/>
          <p:cNvSpPr/>
          <p:nvPr/>
        </p:nvSpPr>
        <p:spPr>
          <a:xfrm>
            <a:off x="736520" y="7630001"/>
            <a:ext cx="13157359" cy="319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Outcome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Buzz grew; Metacritic held at 81/100, setting the stage for 2023 wins.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A28C8C-3C42-A8EB-6E8F-BC7CBCCABF49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634"/>
            <a:ext cx="11389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Turning Point - Guild Wins (January-February 2023)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17902"/>
            <a:ext cx="13042821" cy="22860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997523" y="2673608"/>
            <a:ext cx="22860" cy="544354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804880" y="3013770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875002" y="18095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January 8, 2023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5241" y="2201823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Golden Globes wins for Quan and Yeoh generated mainstream buzz.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303532" y="3217843"/>
            <a:ext cx="22860" cy="544354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110889" y="3013770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6181011" y="394370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February 18, 2023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1249" y="433601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DGA Award for the Daniels, a key Best Picture predictor.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0609659" y="2673608"/>
            <a:ext cx="22860" cy="544354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10417016" y="3013770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487138" y="18095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February 26, 2023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87377" y="2201823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SAG Ensemble win solidified actor support (25% of Academy voters).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93790" y="4830366"/>
            <a:ext cx="6430685" cy="2025134"/>
          </a:xfrm>
          <a:prstGeom prst="roundRect">
            <a:avLst>
              <a:gd name="adj" fmla="val 134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75241" y="5011817"/>
            <a:ext cx="26234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Prescriptive Adjustment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75241" y="5404128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Analytics urged PGA outreach post-Globes, as PGA aligns with Best Picture 85% of the time.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975241" y="6093500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Focused late-season Academy screenings on undecided voters using guild momentum.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05926" y="4830366"/>
            <a:ext cx="6430685" cy="2025134"/>
          </a:xfrm>
          <a:prstGeom prst="roundRect">
            <a:avLst>
              <a:gd name="adj" fmla="val 134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587377" y="501181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 Application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87377" y="540412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Reallocated budget: $1M to Academy events, $500K to final ads.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587377" y="5803225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Post-DGA simulations: Odds jumped to 75% with potential guild trifecta.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93790" y="705957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Outcome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By late February, EEAAO became the frontrunner, overtaking </a:t>
            </a:r>
            <a:r>
              <a:rPr lang="en-US" sz="14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Fabelmans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r>
              <a:rPr lang="en-US" sz="140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Gun: Maverick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 betting odds, nearing the Oscar.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BFB403-38DF-A428-7655-882879429C11}"/>
              </a:ext>
            </a:extLst>
          </p:cNvPr>
          <p:cNvSpPr/>
          <p:nvPr/>
        </p:nvSpPr>
        <p:spPr>
          <a:xfrm>
            <a:off x="12786933" y="7743045"/>
            <a:ext cx="1766455" cy="38519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1427</Words>
  <Application>Microsoft Office PowerPoint</Application>
  <PresentationFormat>Custom</PresentationFormat>
  <Paragraphs>158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VR ThunderBOLT</cp:lastModifiedBy>
  <cp:revision>7</cp:revision>
  <dcterms:created xsi:type="dcterms:W3CDTF">2025-03-16T15:37:02Z</dcterms:created>
  <dcterms:modified xsi:type="dcterms:W3CDTF">2025-03-16T17:00:03Z</dcterms:modified>
</cp:coreProperties>
</file>